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udryashev Display Sans" charset="1" panose="020C0503080504020303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  <p:embeddedFont>
      <p:font typeface="Agrandir Grand" charset="1" panose="00000507000000000000"/>
      <p:regular r:id="rId20"/>
    </p:embeddedFont>
    <p:embeddedFont>
      <p:font typeface="Agrandir Grand Bold" charset="1" panose="00000807000000000000"/>
      <p:regular r:id="rId21"/>
    </p:embeddedFont>
    <p:embeddedFont>
      <p:font typeface="Agrandir Grand Italics" charset="1" panose="00000507000000000000"/>
      <p:regular r:id="rId22"/>
    </p:embeddedFont>
    <p:embeddedFont>
      <p:font typeface="Agrandir Grand Bold Italics" charset="1" panose="00000807000000000000"/>
      <p:regular r:id="rId23"/>
    </p:embeddedFont>
    <p:embeddedFont>
      <p:font typeface="Agrandir Grand Thin" charset="1" panose="00000207000000000000"/>
      <p:regular r:id="rId24"/>
    </p:embeddedFont>
    <p:embeddedFont>
      <p:font typeface="Agrandir Grand Thin Italics" charset="1" panose="00000207000000000000"/>
      <p:regular r:id="rId25"/>
    </p:embeddedFont>
    <p:embeddedFont>
      <p:font typeface="Agrandir Grand Medium" charset="1" panose="00000607000000000000"/>
      <p:regular r:id="rId26"/>
    </p:embeddedFont>
    <p:embeddedFont>
      <p:font typeface="Agrandir Grand Medium Italics" charset="1" panose="00000607000000000000"/>
      <p:regular r:id="rId27"/>
    </p:embeddedFont>
    <p:embeddedFont>
      <p:font typeface="Agrandir Grand Ultra-Bold" charset="1" panose="00000907000000000000"/>
      <p:regular r:id="rId28"/>
    </p:embeddedFont>
    <p:embeddedFont>
      <p:font typeface="Agrandir Grand Ultra-Bold Italics" charset="1" panose="00000907000000000000"/>
      <p:regular r:id="rId29"/>
    </p:embeddedFont>
    <p:embeddedFont>
      <p:font typeface="Agrandir Grand Heavy" charset="1" panose="00000A07000000000000"/>
      <p:regular r:id="rId30"/>
    </p:embeddedFont>
    <p:embeddedFont>
      <p:font typeface="Agrandir Grand Heavy Italics" charset="1" panose="00000A07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3201" y="4214255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2" y="0"/>
                </a:lnTo>
                <a:lnTo>
                  <a:pt x="5721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03988">
            <a:off x="13539774" y="-3304365"/>
            <a:ext cx="7919919" cy="8229600"/>
          </a:xfrm>
          <a:custGeom>
            <a:avLst/>
            <a:gdLst/>
            <a:ahLst/>
            <a:cxnLst/>
            <a:rect r="r" b="b" t="t" l="l"/>
            <a:pathLst>
              <a:path h="8229600" w="7919919">
                <a:moveTo>
                  <a:pt x="0" y="0"/>
                </a:moveTo>
                <a:lnTo>
                  <a:pt x="7919920" y="0"/>
                </a:lnTo>
                <a:lnTo>
                  <a:pt x="79199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67316" y="3412568"/>
            <a:ext cx="10753369" cy="424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41"/>
              </a:lnSpc>
              <a:spcBef>
                <a:spcPct val="0"/>
              </a:spcBef>
            </a:pPr>
            <a:r>
              <a:rPr lang="en-US" sz="5815">
                <a:solidFill>
                  <a:srgbClr val="E3DFEA"/>
                </a:solidFill>
                <a:latin typeface="Agrandir Grand Heavy"/>
              </a:rPr>
              <a:t>Mitigating Bias in Real-Time Cyberbullying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3810" y="772335"/>
            <a:ext cx="3660380" cy="36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Pattern Recognition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3810" y="8999749"/>
            <a:ext cx="3660380" cy="36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CSE424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458445" y="4391025"/>
            <a:ext cx="1137111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05 -Conclusions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35371" y="442475"/>
            <a:ext cx="6084047" cy="8229600"/>
          </a:xfrm>
          <a:custGeom>
            <a:avLst/>
            <a:gdLst/>
            <a:ahLst/>
            <a:cxnLst/>
            <a:rect r="r" b="b" t="t" l="l"/>
            <a:pathLst>
              <a:path h="8229600" w="6084047">
                <a:moveTo>
                  <a:pt x="0" y="0"/>
                </a:moveTo>
                <a:lnTo>
                  <a:pt x="6084047" y="0"/>
                </a:lnTo>
                <a:lnTo>
                  <a:pt x="60840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5060" y="-2224891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1" y="0"/>
                </a:lnTo>
                <a:lnTo>
                  <a:pt x="5413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650" y="6699011"/>
            <a:ext cx="6511708" cy="8563434"/>
          </a:xfrm>
          <a:custGeom>
            <a:avLst/>
            <a:gdLst/>
            <a:ahLst/>
            <a:cxnLst/>
            <a:rect r="r" b="b" t="t" l="l"/>
            <a:pathLst>
              <a:path h="8563434" w="6511708">
                <a:moveTo>
                  <a:pt x="0" y="0"/>
                </a:moveTo>
                <a:lnTo>
                  <a:pt x="6511707" y="0"/>
                </a:lnTo>
                <a:lnTo>
                  <a:pt x="6511707" y="8563434"/>
                </a:lnTo>
                <a:lnTo>
                  <a:pt x="0" y="8563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51281" y="3249317"/>
            <a:ext cx="5508019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05/</a:t>
            </a:r>
          </a:p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Conclusions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363604"/>
            <a:ext cx="8115300" cy="209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80"/>
              </a:lnSpc>
            </a:pPr>
            <a:r>
              <a:rPr lang="en-US" sz="1986">
                <a:solidFill>
                  <a:srgbClr val="FFFFFF"/>
                </a:solidFill>
                <a:latin typeface="Garet"/>
              </a:rPr>
              <a:t>Our project proposes a real-time cyberbullying detection system using Transformer Networks for accuracy and Sentence-DistilBERT for efficient multilingual processing. By combining these with Selenium WebDriver for data scraping, we aim to achieve real-time and unbiased classification of cyberbullying text.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9961" y="5717225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6" y="0"/>
                </a:lnTo>
                <a:lnTo>
                  <a:pt x="68027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6084" y="-3086100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0" y="0"/>
                </a:lnTo>
                <a:lnTo>
                  <a:pt x="541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1916" y="4349332"/>
            <a:ext cx="8804167" cy="13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4"/>
              </a:lnSpc>
            </a:pPr>
            <a:r>
              <a:rPr lang="en-US" sz="6895">
                <a:solidFill>
                  <a:srgbClr val="FFFFFF"/>
                </a:solidFill>
                <a:latin typeface="Agrandir Grand Heavy"/>
              </a:rPr>
              <a:t>Thanks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3810" y="762810"/>
            <a:ext cx="3660380" cy="42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7">
                <a:solidFill>
                  <a:srgbClr val="D1755B"/>
                </a:solidFill>
                <a:latin typeface="Garet"/>
              </a:rPr>
              <a:t>CSE 424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3810" y="8990224"/>
            <a:ext cx="3660380" cy="42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7">
                <a:solidFill>
                  <a:srgbClr val="D1755B"/>
                </a:solidFill>
                <a:latin typeface="Garet"/>
              </a:rPr>
              <a:t>Pattern Recognition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0715" y="-3017213"/>
            <a:ext cx="15785878" cy="18326865"/>
          </a:xfrm>
          <a:custGeom>
            <a:avLst/>
            <a:gdLst/>
            <a:ahLst/>
            <a:cxnLst/>
            <a:rect r="r" b="b" t="t" l="l"/>
            <a:pathLst>
              <a:path h="18326865" w="15785878">
                <a:moveTo>
                  <a:pt x="0" y="0"/>
                </a:moveTo>
                <a:lnTo>
                  <a:pt x="15785878" y="0"/>
                </a:lnTo>
                <a:lnTo>
                  <a:pt x="15785878" y="18326864"/>
                </a:lnTo>
                <a:lnTo>
                  <a:pt x="0" y="1832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5992846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Group 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27166" y="3631480"/>
            <a:ext cx="6514395" cy="490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01/ Maliha Binte Masud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02/ Abdur Rahman Shafi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03/ MD Rakibul Hasan Talukder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04/ Amina Zannat Nurhan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05/ Sabbir Hossain Mirza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06/ Fahmid Hasan Chowdhury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07/ Radito Dhali</a:t>
            </a:r>
          </a:p>
          <a:p>
            <a:pPr>
              <a:lnSpc>
                <a:spcPts val="4941"/>
              </a:lnSpc>
            </a:pPr>
            <a:r>
              <a:rPr lang="en-US" sz="2995" spc="128">
                <a:solidFill>
                  <a:srgbClr val="FFFFFF"/>
                </a:solidFill>
                <a:latin typeface="Kudryashev Display Sans"/>
              </a:rPr>
              <a:t>08/ Zakaria Ibne Rafiq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267" y="-510999"/>
            <a:ext cx="4084470" cy="8229600"/>
          </a:xfrm>
          <a:custGeom>
            <a:avLst/>
            <a:gdLst/>
            <a:ahLst/>
            <a:cxnLst/>
            <a:rect r="r" b="b" t="t" l="l"/>
            <a:pathLst>
              <a:path h="8229600" w="4084470">
                <a:moveTo>
                  <a:pt x="0" y="0"/>
                </a:moveTo>
                <a:lnTo>
                  <a:pt x="4084470" y="0"/>
                </a:lnTo>
                <a:lnTo>
                  <a:pt x="4084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8715" y="6172200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5" y="0"/>
                </a:lnTo>
                <a:lnTo>
                  <a:pt x="68027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3612" y="3016248"/>
            <a:ext cx="7240776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7038" y="4273436"/>
            <a:ext cx="10033924" cy="310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8"/>
              </a:lnSpc>
            </a:pPr>
            <a:r>
              <a:rPr lang="en-US" sz="2164">
                <a:solidFill>
                  <a:srgbClr val="FFFFFF"/>
                </a:solidFill>
                <a:latin typeface="Garet"/>
              </a:rPr>
              <a:t>The exponential growth of social media has brought with it a serious challenge: cyberbullying. While numerous solutions have been proposed to combat this issue, achieving unbiased detection of online harassment in real-time remains a significant hurdle. Our project aims to strike a critical balance – effectively mitigating biases based on factors like gender, language, recency, religion, race, and nationality – while simultaneously classifying text that constitute harassment with exceptional accuracy.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44082" y="4517982"/>
            <a:ext cx="1199983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01 - Investigation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88348" y="3324553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607044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01/</a:t>
            </a:r>
          </a:p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Investigation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21995"/>
            <a:ext cx="7089868" cy="592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6489" indent="-223244" lvl="1">
              <a:lnSpc>
                <a:spcPts val="2998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Unintentional biases in cyberbullying detection based on gender, language, recency, religion and race.</a:t>
            </a:r>
          </a:p>
          <a:p>
            <a:pPr algn="just">
              <a:lnSpc>
                <a:spcPts val="2998"/>
              </a:lnSpc>
            </a:pPr>
          </a:p>
          <a:p>
            <a:pPr algn="just" marL="446489" indent="-223244" lvl="1">
              <a:lnSpc>
                <a:spcPts val="2998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Studies are mostly based on datasets from specific social media platform. </a:t>
            </a:r>
          </a:p>
          <a:p>
            <a:pPr algn="just">
              <a:lnSpc>
                <a:spcPts val="2998"/>
              </a:lnSpc>
            </a:pPr>
          </a:p>
          <a:p>
            <a:pPr algn="just" marL="446489" indent="-223244" lvl="1">
              <a:lnSpc>
                <a:spcPts val="2998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Imbalanced datasets hampers accuracy.</a:t>
            </a:r>
          </a:p>
          <a:p>
            <a:pPr algn="just">
              <a:lnSpc>
                <a:spcPts val="2998"/>
              </a:lnSpc>
            </a:pPr>
          </a:p>
          <a:p>
            <a:pPr algn="just" marL="446489" indent="-223244" lvl="1">
              <a:lnSpc>
                <a:spcPts val="2998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The model was on based on lexical analysis and only tackles textual form of bulling.</a:t>
            </a:r>
          </a:p>
          <a:p>
            <a:pPr algn="just">
              <a:lnSpc>
                <a:spcPts val="2998"/>
              </a:lnSpc>
            </a:pPr>
          </a:p>
          <a:p>
            <a:pPr algn="just" marL="446489" indent="-223244" lvl="1">
              <a:lnSpc>
                <a:spcPts val="2998"/>
              </a:lnSpc>
              <a:buFont typeface="Arial"/>
              <a:buChar char="•"/>
            </a:pPr>
            <a:r>
              <a:rPr lang="en-US" sz="2068">
                <a:solidFill>
                  <a:srgbClr val="FFFFFF"/>
                </a:solidFill>
                <a:latin typeface="Garet"/>
              </a:rPr>
              <a:t>Studies that specialized in identifying various manifestations of cyberbullying on Twitter, but limited to processing text written in English fonts.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4001" r="0" b="18498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284054" y="4391025"/>
            <a:ext cx="971989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03 -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293516">
            <a:off x="-1116768" y="692755"/>
            <a:ext cx="4934050" cy="8229600"/>
          </a:xfrm>
          <a:custGeom>
            <a:avLst/>
            <a:gdLst/>
            <a:ahLst/>
            <a:cxnLst/>
            <a:rect r="r" b="b" t="t" l="l"/>
            <a:pathLst>
              <a:path h="8229600" w="4934050">
                <a:moveTo>
                  <a:pt x="0" y="0"/>
                </a:moveTo>
                <a:lnTo>
                  <a:pt x="4934050" y="0"/>
                </a:lnTo>
                <a:lnTo>
                  <a:pt x="4934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55447">
            <a:off x="12797903" y="6255168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3" y="0"/>
                </a:lnTo>
                <a:lnTo>
                  <a:pt x="3246253" y="9682790"/>
                </a:lnTo>
                <a:lnTo>
                  <a:pt x="0" y="968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0100"/>
            <a:ext cx="4814916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02/</a:t>
            </a:r>
          </a:p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39546" y="2556230"/>
            <a:ext cx="8874815" cy="498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Garet"/>
              </a:rPr>
              <a:t>Our project tackles dataset bias and enables real-time text classification. We found Transformer Networks (powerful for text analysis) and Sentence-DistilBERT (efficient multilingual model) as suitable classifiers. </a:t>
            </a:r>
          </a:p>
          <a:p>
            <a:pPr algn="just">
              <a:lnSpc>
                <a:spcPts val="2649"/>
              </a:lnSpc>
            </a:pPr>
          </a:p>
          <a:p>
            <a:pPr algn="just" marL="408600" indent="-204300" lvl="1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FFFFFF"/>
                </a:solidFill>
                <a:latin typeface="Garet"/>
              </a:rPr>
              <a:t>Transformer Networks: </a:t>
            </a:r>
            <a:r>
              <a:rPr lang="en-US" sz="1892">
                <a:solidFill>
                  <a:srgbClr val="FFFFFF"/>
                </a:solidFill>
                <a:latin typeface="Garet"/>
              </a:rPr>
              <a:t>Ideal for cyberbullying detection due to its ability to analyze complex text relationships. </a:t>
            </a:r>
          </a:p>
          <a:p>
            <a:pPr algn="just">
              <a:lnSpc>
                <a:spcPts val="2649"/>
              </a:lnSpc>
            </a:pPr>
          </a:p>
          <a:p>
            <a:pPr algn="just" marL="408600" indent="-204300" lvl="1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FFFFFF"/>
                </a:solidFill>
                <a:latin typeface="Garet"/>
              </a:rPr>
              <a:t>Sentence-DistilBERT: </a:t>
            </a:r>
            <a:r>
              <a:rPr lang="en-US" sz="1892">
                <a:solidFill>
                  <a:srgbClr val="FFFFFF"/>
                </a:solidFill>
                <a:latin typeface="Garet"/>
              </a:rPr>
              <a:t>Offers low computational cost and strong performance for real-time multilingual classification.</a:t>
            </a:r>
          </a:p>
          <a:p>
            <a:pPr algn="just"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Garet"/>
              </a:rPr>
              <a:t> </a:t>
            </a:r>
          </a:p>
          <a:p>
            <a:pPr algn="just"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Garet"/>
              </a:rPr>
              <a:t>Selenium WebDriver is a strong candidate for real-time data scraping to feed our classifiers with fresh data.</a:t>
            </a:r>
          </a:p>
          <a:p>
            <a:pPr algn="just">
              <a:lnSpc>
                <a:spcPts val="2649"/>
              </a:lnSpc>
            </a:pPr>
          </a:p>
          <a:p>
            <a:pPr algn="just">
              <a:lnSpc>
                <a:spcPts val="264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250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028115" y="4391025"/>
            <a:ext cx="1023177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04 - Datasets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84884">
            <a:off x="10915055" y="5802593"/>
            <a:ext cx="6688004" cy="8985679"/>
          </a:xfrm>
          <a:custGeom>
            <a:avLst/>
            <a:gdLst/>
            <a:ahLst/>
            <a:cxnLst/>
            <a:rect r="r" b="b" t="t" l="l"/>
            <a:pathLst>
              <a:path h="8985679" w="6688004">
                <a:moveTo>
                  <a:pt x="0" y="0"/>
                </a:moveTo>
                <a:lnTo>
                  <a:pt x="6688003" y="0"/>
                </a:lnTo>
                <a:lnTo>
                  <a:pt x="6688003" y="8985680"/>
                </a:lnTo>
                <a:lnTo>
                  <a:pt x="0" y="898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772195">
            <a:off x="-2860556" y="-2835147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2" y="0"/>
                </a:lnTo>
                <a:lnTo>
                  <a:pt x="5721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58813" y="800100"/>
            <a:ext cx="6000487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04/</a:t>
            </a:r>
          </a:p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Datasets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0438" y="3799390"/>
            <a:ext cx="8379593" cy="265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0"/>
              </a:lnSpc>
            </a:pPr>
            <a:r>
              <a:rPr lang="en-US" sz="2164">
                <a:solidFill>
                  <a:srgbClr val="FFFFFF"/>
                </a:solidFill>
                <a:latin typeface="Garet"/>
              </a:rPr>
              <a:t>This project utilizes a dataset compiled by Jason Wang. Employing Dynamic Query Expansion (DQE), a semi-supervised technique, he extracted natural data points from Twitter focused on specific cyberbullying categories. The DQE algorithm was connected through the GetOldTweet3 library, automating a significant portion of the data collection process.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0438" y="7776002"/>
            <a:ext cx="10058375" cy="118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0"/>
              </a:lnSpc>
            </a:pPr>
            <a:r>
              <a:rPr lang="en-US" sz="2264">
                <a:solidFill>
                  <a:srgbClr val="D1755B"/>
                </a:solidFill>
                <a:latin typeface="Garet"/>
              </a:rPr>
              <a:t>Jason Wang, Kaiqun Fu, Chang-Tien Lu, November 12, 2020, "Fine-Grained Balanced Cyberbullying Dataset", IEEE Dataport, doi: https://dx.doi.org/10.21227/kn1c-zx22.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DAGC4H1oOQY</dc:identifier>
  <dcterms:modified xsi:type="dcterms:W3CDTF">2011-08-01T06:04:30Z</dcterms:modified>
  <cp:revision>1</cp:revision>
  <dc:title>Presentation Slides</dc:title>
</cp:coreProperties>
</file>